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EA2DE-43E9-443D-B425-70F132B437B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81F63-67F9-47D3-AB67-CEB6C6C881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81F63-67F9-47D3-AB67-CEB6C6C8811D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E04958-ABDA-47A1-BB7E-2444CB1DC86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99445B-4ACC-4C66-AFE3-1116F4FF9B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Гиперактинвый</a:t>
            </a:r>
            <a:r>
              <a:rPr lang="ru-RU" dirty="0"/>
              <a:t> ребенок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/>
              <a:t>3 главных правила для спокойной жизни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4598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/>
              <a:t>Кружки и секции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Очень важно: </a:t>
            </a:r>
          </a:p>
          <a:p>
            <a:pPr marL="624078" indent="-514350">
              <a:buAutoNum type="arabicPeriod"/>
            </a:pPr>
            <a:r>
              <a:rPr lang="ru-RU" dirty="0"/>
              <a:t>Занятие должно ребенку реально нравиться</a:t>
            </a:r>
          </a:p>
          <a:p>
            <a:pPr marL="624078" indent="-514350">
              <a:buAutoNum type="arabicPeriod"/>
            </a:pPr>
            <a:r>
              <a:rPr lang="ru-RU" dirty="0"/>
              <a:t>Важно довести до первого результата</a:t>
            </a:r>
          </a:p>
          <a:p>
            <a:pPr marL="624078" indent="-514350">
              <a:buAutoNum type="arabicPeriod"/>
            </a:pPr>
            <a:r>
              <a:rPr lang="ru-RU" dirty="0"/>
              <a:t>Постепенно перекладывать на ребенка ответственность за его распорядок дня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Что еще помогает: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95943"/>
          </a:xfrm>
        </p:spPr>
        <p:txBody>
          <a:bodyPr/>
          <a:lstStyle/>
          <a:p>
            <a:r>
              <a:rPr lang="ru-RU" dirty="0"/>
              <a:t>Порядок действий</a:t>
            </a:r>
          </a:p>
          <a:p>
            <a:r>
              <a:rPr lang="ru-RU" dirty="0"/>
              <a:t>Хронометраж </a:t>
            </a:r>
          </a:p>
          <a:p>
            <a:pPr>
              <a:buNone/>
            </a:pPr>
            <a:r>
              <a:rPr lang="ru-RU" i="1" dirty="0"/>
              <a:t>Например: </a:t>
            </a:r>
          </a:p>
          <a:p>
            <a:pPr>
              <a:buNone/>
            </a:pPr>
            <a:r>
              <a:rPr lang="ru-RU" i="1" dirty="0"/>
              <a:t>Прибери кухню: сначала помой посуду, вытри столы, подмети пол. Сделай это пожалуйста с 15.00 до 16.00 </a:t>
            </a:r>
          </a:p>
          <a:p>
            <a:pPr>
              <a:buNone/>
            </a:pPr>
            <a:endParaRPr lang="ru-RU" i="1" dirty="0"/>
          </a:p>
          <a:p>
            <a:pPr>
              <a:buNone/>
            </a:pPr>
            <a:r>
              <a:rPr lang="ru-RU" dirty="0"/>
              <a:t>Мотивация: реакция взрослого должна быть четкой и предсказуемой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Давайте ребенку четкие инструкции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Усилие          цель         награда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Усилие                             цель - награда</a:t>
            </a:r>
          </a:p>
          <a:p>
            <a:pPr>
              <a:buNone/>
            </a:pPr>
            <a:r>
              <a:rPr lang="ru-RU" dirty="0"/>
              <a:t>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8152" y="548680"/>
            <a:ext cx="86523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 3 правило: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Воспитание саморегуляции и воли </a:t>
            </a: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979712" y="2924944"/>
            <a:ext cx="648072" cy="36004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3923928" y="2924944"/>
            <a:ext cx="648072" cy="36004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2051720" y="3861048"/>
            <a:ext cx="2736304" cy="36004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sz="3200" dirty="0"/>
              <a:t>Сложное, но выполнимое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sz="3200" dirty="0"/>
              <a:t>Заранее обговоренное 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sz="3200" dirty="0"/>
              <a:t>Конкретное </a:t>
            </a:r>
          </a:p>
          <a:p>
            <a:pPr>
              <a:buNone/>
            </a:pPr>
            <a:endParaRPr lang="ru-RU" sz="3200" dirty="0"/>
          </a:p>
          <a:p>
            <a:pPr>
              <a:buNone/>
            </a:pPr>
            <a:r>
              <a:rPr lang="ru-RU" sz="3200" i="1" u="sng" dirty="0">
                <a:solidFill>
                  <a:srgbClr val="FF0000"/>
                </a:solidFill>
              </a:rPr>
              <a:t>Особенно ценно: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sz="3200" dirty="0"/>
              <a:t>Подождать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sz="3200" dirty="0"/>
              <a:t>Удержать эмоции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sz="3200" dirty="0"/>
              <a:t>Доделать до конца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Усилие:</a:t>
            </a: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ru-RU" dirty="0"/>
              <a:t>Выполнимая</a:t>
            </a:r>
          </a:p>
          <a:p>
            <a:r>
              <a:rPr lang="ru-RU" dirty="0"/>
              <a:t>Доступная для понимания и чувствования </a:t>
            </a:r>
          </a:p>
          <a:p>
            <a:r>
              <a:rPr lang="ru-RU" dirty="0"/>
              <a:t>Конкретная </a:t>
            </a:r>
          </a:p>
          <a:p>
            <a:endParaRPr lang="ru-RU" dirty="0"/>
          </a:p>
          <a:p>
            <a:pPr>
              <a:buNone/>
            </a:pPr>
            <a:r>
              <a:rPr lang="ru-RU" sz="3700" b="1" dirty="0">
                <a:solidFill>
                  <a:srgbClr val="92D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Награда</a:t>
            </a:r>
          </a:p>
          <a:p>
            <a:r>
              <a:rPr lang="ru-RU" dirty="0"/>
              <a:t>Если обещайте – дайте без дополнительных условий</a:t>
            </a:r>
          </a:p>
          <a:p>
            <a:r>
              <a:rPr lang="ru-RU" dirty="0"/>
              <a:t>Ее нельзя забирать</a:t>
            </a:r>
          </a:p>
          <a:p>
            <a:r>
              <a:rPr lang="ru-RU" dirty="0"/>
              <a:t>Сложнее цель – больше награда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700" dirty="0">
                <a:solidFill>
                  <a:srgbClr val="92D050"/>
                </a:solidFill>
              </a:rPr>
              <a:t>Цель: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84769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000" dirty="0">
                <a:solidFill>
                  <a:srgbClr val="FF0000"/>
                </a:solidFill>
              </a:rPr>
              <a:t>Главный принцип коррекции – развить отделы мозга, которые по каким то причинам запаздывают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0669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Дополнительно: </a:t>
            </a:r>
            <a:br>
              <a:rPr lang="ru-RU" dirty="0"/>
            </a:br>
            <a:r>
              <a:rPr lang="ru-RU" dirty="0"/>
              <a:t>правильная </a:t>
            </a:r>
            <a:r>
              <a:rPr lang="ru-RU" dirty="0" err="1"/>
              <a:t>нейрокоррекция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dirty="0"/>
              <a:t>Растяжки 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dirty="0"/>
              <a:t>Дыхательные упражнения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dirty="0"/>
              <a:t>Упражнения для глаз и языка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dirty="0"/>
              <a:t>Пальчиковая гимнастика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dirty="0"/>
              <a:t>Упражнения на координацию двух разных движений 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dirty="0"/>
              <a:t>Повторение различных ритмов </a:t>
            </a:r>
          </a:p>
          <a:p>
            <a:pPr>
              <a:buSzPct val="120000"/>
              <a:buFont typeface="Lucida Sans Unicode" panose="020B0602030504020204" pitchFamily="34" charset="0"/>
              <a:buChar char="‣"/>
            </a:pPr>
            <a:r>
              <a:rPr lang="ru-RU" dirty="0"/>
              <a:t>Игры в компании сверстников, особенно игры по правилам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Примеры упражнений: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ru-RU" b="1" u="sng" dirty="0"/>
              <a:t>Детский невролог: </a:t>
            </a:r>
            <a:r>
              <a:rPr lang="ru-RU" dirty="0"/>
              <a:t>подберет лекарства, которые помогут улучшить кровообращение мозга и его работоспособность (сосудистые препараты и </a:t>
            </a:r>
            <a:r>
              <a:rPr lang="ru-RU" dirty="0" err="1"/>
              <a:t>ноотропы</a:t>
            </a:r>
            <a:r>
              <a:rPr lang="ru-RU" dirty="0"/>
              <a:t>)</a:t>
            </a:r>
          </a:p>
          <a:p>
            <a:r>
              <a:rPr lang="ru-RU" b="1" u="sng" dirty="0"/>
              <a:t>Детский </a:t>
            </a:r>
            <a:r>
              <a:rPr lang="ru-RU" b="1" u="sng" dirty="0" err="1"/>
              <a:t>нейропсихолог</a:t>
            </a:r>
            <a:r>
              <a:rPr lang="ru-RU" b="1" u="sng" dirty="0"/>
              <a:t> </a:t>
            </a:r>
            <a:r>
              <a:rPr lang="ru-RU" dirty="0"/>
              <a:t>–проведет диагностику и подберет специальные упражнения</a:t>
            </a:r>
          </a:p>
          <a:p>
            <a:r>
              <a:rPr lang="ru-RU" b="1" u="sng" dirty="0"/>
              <a:t>Семейный психолог </a:t>
            </a:r>
            <a:r>
              <a:rPr lang="ru-RU" dirty="0"/>
              <a:t>– поможет решить конфликты и объединить усилия всех членов вашей </a:t>
            </a:r>
            <a:r>
              <a:rPr lang="ru-RU" dirty="0" err="1"/>
              <a:t>самьи</a:t>
            </a:r>
            <a:r>
              <a:rPr lang="ru-RU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Какие специалисты вам помогут: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3600400"/>
          </a:xfrm>
        </p:spPr>
        <p:txBody>
          <a:bodyPr/>
          <a:lstStyle/>
          <a:p>
            <a:r>
              <a:rPr lang="ru-RU" b="1" u="sng" dirty="0" err="1"/>
              <a:t>Кинезиолог</a:t>
            </a:r>
            <a:r>
              <a:rPr lang="ru-RU" u="sng" dirty="0"/>
              <a:t> </a:t>
            </a:r>
            <a:r>
              <a:rPr lang="ru-RU" dirty="0"/>
              <a:t>– подберет специальные упражнения</a:t>
            </a:r>
          </a:p>
          <a:p>
            <a:r>
              <a:rPr lang="ru-RU" b="1" u="sng" dirty="0"/>
              <a:t>БОС- терапевт: </a:t>
            </a:r>
            <a:r>
              <a:rPr lang="ru-RU" dirty="0"/>
              <a:t>поможет скорректировать поведение с помощью специальных игровых компьютерных программ. </a:t>
            </a:r>
          </a:p>
          <a:p>
            <a:r>
              <a:rPr lang="ru-RU" b="1" u="sng" dirty="0" err="1"/>
              <a:t>Арт-терапевт</a:t>
            </a:r>
            <a:r>
              <a:rPr lang="ru-RU" u="sng" dirty="0"/>
              <a:t>: </a:t>
            </a:r>
            <a:r>
              <a:rPr lang="ru-RU" dirty="0"/>
              <a:t>поможет с помощью методов искусства снять напряжение и расслабиться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3C811D-A3AB-4FC2-AE9F-90505EFE9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1947672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sz="6000" dirty="0">
                <a:solidFill>
                  <a:srgbClr val="0070C0"/>
                </a:solidFill>
              </a:rPr>
              <a:t>Спасибо за </a:t>
            </a:r>
          </a:p>
          <a:p>
            <a:pPr marL="109728" indent="0" algn="ctr">
              <a:buNone/>
            </a:pPr>
            <a:r>
              <a:rPr lang="ru-RU" sz="6000" dirty="0">
                <a:solidFill>
                  <a:srgbClr val="0070C0"/>
                </a:solidFill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198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64096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Что надо знать: </a:t>
            </a:r>
          </a:p>
          <a:p>
            <a:pPr>
              <a:buNone/>
            </a:pPr>
            <a:r>
              <a:rPr lang="ru-RU" dirty="0"/>
              <a:t>Это не болезнь, а состояние</a:t>
            </a:r>
          </a:p>
          <a:p>
            <a:pPr>
              <a:buNone/>
            </a:pPr>
            <a:r>
              <a:rPr lang="ru-RU" dirty="0"/>
              <a:t>Может быть выражено в разной степени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87" y="728700"/>
            <a:ext cx="8640960" cy="2232248"/>
          </a:xfrm>
        </p:spPr>
        <p:txBody>
          <a:bodyPr>
            <a:normAutofit fontScale="900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lang="ru-RU" dirty="0"/>
              <a:t>СДВГ  </a:t>
            </a:r>
            <a:br>
              <a:rPr lang="ru-RU" dirty="0"/>
            </a:br>
            <a:r>
              <a:rPr kumimoji="0" lang="ru-RU" sz="3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Синдром дефицита внимания с гиперактивностью </a:t>
            </a:r>
            <a:br>
              <a:rPr kumimoji="0" lang="ru-RU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458611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Лобные доли: </a:t>
            </a:r>
          </a:p>
          <a:p>
            <a:r>
              <a:rPr lang="ru-RU" dirty="0"/>
              <a:t>Отвечают за то, что помогает нам жить в социуме</a:t>
            </a:r>
          </a:p>
          <a:p>
            <a:r>
              <a:rPr lang="ru-RU" dirty="0"/>
              <a:t>Воля</a:t>
            </a:r>
          </a:p>
          <a:p>
            <a:r>
              <a:rPr lang="ru-RU" dirty="0"/>
              <a:t>Умение принимать решения </a:t>
            </a:r>
          </a:p>
          <a:p>
            <a:r>
              <a:rPr lang="ru-RU" dirty="0"/>
              <a:t>Умение быть вежливым, опрятным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9458" name="Picture 2" descr="https://fb.ru/misc/i/gallery/72034/24827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094213"/>
            <a:ext cx="5328592" cy="3040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Невнимательность</a:t>
            </a:r>
          </a:p>
          <a:p>
            <a:r>
              <a:rPr lang="ru-RU" dirty="0"/>
              <a:t>Неусидчивость</a:t>
            </a:r>
          </a:p>
          <a:p>
            <a:r>
              <a:rPr lang="ru-RU" dirty="0"/>
              <a:t>Непродуманность действий</a:t>
            </a:r>
          </a:p>
          <a:p>
            <a:r>
              <a:rPr lang="ru-RU" dirty="0"/>
              <a:t>Неопрятность</a:t>
            </a:r>
          </a:p>
          <a:p>
            <a:r>
              <a:rPr lang="ru-RU" dirty="0" err="1"/>
              <a:t>Неакуратность</a:t>
            </a:r>
            <a:endParaRPr lang="ru-RU" dirty="0"/>
          </a:p>
          <a:p>
            <a:r>
              <a:rPr lang="ru-RU" dirty="0"/>
              <a:t>Невежливое поведение</a:t>
            </a:r>
          </a:p>
          <a:p>
            <a:r>
              <a:rPr lang="ru-RU" dirty="0"/>
              <a:t>Постоянные жалобы воспитателей и учителей </a:t>
            </a:r>
          </a:p>
          <a:p>
            <a:r>
              <a:rPr lang="ru-RU" dirty="0"/>
              <a:t>Трудно жить  в коллективе и в семье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Какие жалобы обычно связаны с гиперактивностью: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171808"/>
          </a:xfrm>
        </p:spPr>
        <p:txBody>
          <a:bodyPr>
            <a:normAutofit fontScale="92500" lnSpcReduction="10000"/>
          </a:bodyPr>
          <a:lstStyle/>
          <a:p>
            <a:r>
              <a:rPr lang="ru-RU" sz="3700" dirty="0"/>
              <a:t>Мозг еще не успел сформироваться</a:t>
            </a:r>
          </a:p>
          <a:p>
            <a:r>
              <a:rPr lang="ru-RU" sz="3700" dirty="0"/>
              <a:t>Нарушения, которые возникают во 2 половине беременности и в родах</a:t>
            </a:r>
          </a:p>
          <a:p>
            <a:pPr>
              <a:buNone/>
            </a:pPr>
            <a:r>
              <a:rPr lang="ru-RU" sz="4400" dirty="0"/>
              <a:t> </a:t>
            </a:r>
          </a:p>
          <a:p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700" dirty="0">
                <a:solidFill>
                  <a:srgbClr val="0070C0"/>
                </a:solidFill>
              </a:rPr>
              <a:t>Отчего это происходит 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/>
              <a:t>У грудничка </a:t>
            </a:r>
          </a:p>
          <a:p>
            <a:r>
              <a:rPr lang="ru-RU" dirty="0"/>
              <a:t>Ребенок плохо спал</a:t>
            </a:r>
          </a:p>
          <a:p>
            <a:r>
              <a:rPr lang="ru-RU" dirty="0"/>
              <a:t>Срыгивал и захлебывался пищей</a:t>
            </a:r>
          </a:p>
          <a:p>
            <a:r>
              <a:rPr lang="ru-RU" dirty="0"/>
              <a:t>Как только встал на ножки, не ходил а бегал</a:t>
            </a:r>
          </a:p>
          <a:p>
            <a:r>
              <a:rPr lang="ru-RU" dirty="0"/>
              <a:t>Ребенок вечно в движении </a:t>
            </a:r>
          </a:p>
          <a:p>
            <a:pPr marL="109728" indent="0"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У дошкольника:</a:t>
            </a:r>
          </a:p>
          <a:p>
            <a:r>
              <a:rPr lang="ru-RU" dirty="0"/>
              <a:t>НЕ может высидеть занятие</a:t>
            </a:r>
          </a:p>
          <a:p>
            <a:r>
              <a:rPr lang="ru-RU" dirty="0"/>
              <a:t>Не может контролировать свои эмоции </a:t>
            </a:r>
          </a:p>
          <a:p>
            <a:r>
              <a:rPr lang="ru-RU" dirty="0"/>
              <a:t>Приступы ярости, истерики </a:t>
            </a:r>
            <a:r>
              <a:rPr lang="ru-RU" dirty="0" err="1"/>
              <a:t>и.т.д</a:t>
            </a:r>
            <a:endParaRPr lang="ru-RU" dirty="0"/>
          </a:p>
          <a:p>
            <a:r>
              <a:rPr lang="ru-RU" dirty="0" err="1"/>
              <a:t>энурез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Как понять, что есть сбои в работе нервной системы: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/>
              <a:t>У школьника</a:t>
            </a:r>
            <a:r>
              <a:rPr lang="ru-RU" dirty="0"/>
              <a:t>: </a:t>
            </a:r>
          </a:p>
          <a:p>
            <a:r>
              <a:rPr lang="ru-RU" dirty="0"/>
              <a:t>Недостаток воли</a:t>
            </a:r>
          </a:p>
          <a:p>
            <a:r>
              <a:rPr lang="ru-RU" dirty="0"/>
              <a:t>Не видит дальних целей </a:t>
            </a:r>
          </a:p>
          <a:p>
            <a:pPr marL="109728" indent="0"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У подростка:</a:t>
            </a:r>
          </a:p>
          <a:p>
            <a:r>
              <a:rPr lang="ru-RU" dirty="0"/>
              <a:t>Компьютерная зависимость</a:t>
            </a:r>
          </a:p>
          <a:p>
            <a:r>
              <a:rPr lang="ru-RU" dirty="0"/>
              <a:t>Другие группы риска </a:t>
            </a:r>
          </a:p>
          <a:p>
            <a:r>
              <a:rPr lang="ru-RU" dirty="0"/>
              <a:t>Постоянная тревога и неудовлетворенность</a:t>
            </a:r>
          </a:p>
          <a:p>
            <a:r>
              <a:rPr lang="ru-RU" dirty="0"/>
              <a:t>Эмоциональная притупленность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33010" y="1484784"/>
            <a:ext cx="8507288" cy="40359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Быть всегда на стороне ребенка!!!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6600" dirty="0" err="1"/>
              <a:t>Я+ты</a:t>
            </a:r>
            <a:r>
              <a:rPr lang="ru-RU" sz="6600" dirty="0"/>
              <a:t>            </a:t>
            </a:r>
          </a:p>
          <a:p>
            <a:pPr>
              <a:buNone/>
            </a:pPr>
            <a:r>
              <a:rPr lang="ru-RU" sz="6600" dirty="0"/>
              <a:t>  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3010" y="242027"/>
            <a:ext cx="8477980" cy="11430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1 правило</a:t>
            </a: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270684" y="2816931"/>
            <a:ext cx="2880320" cy="122413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27E017-6FD4-4168-BAE8-0EAE8B010129}"/>
              </a:ext>
            </a:extLst>
          </p:cNvPr>
          <p:cNvSpPr txBox="1"/>
          <p:nvPr/>
        </p:nvSpPr>
        <p:spPr>
          <a:xfrm>
            <a:off x="6352374" y="2951945"/>
            <a:ext cx="24586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проблемы с                                      поведением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r>
              <a:rPr lang="ru-RU" dirty="0"/>
              <a:t>Четкий режим</a:t>
            </a:r>
          </a:p>
          <a:p>
            <a:r>
              <a:rPr lang="ru-RU" dirty="0"/>
              <a:t>Неукоснительное соблюдение правил. ВЫ можете создать собственный внутрисемейный свод правил. </a:t>
            </a:r>
          </a:p>
          <a:p>
            <a:r>
              <a:rPr lang="ru-RU" dirty="0"/>
              <a:t>Одинаковая реакция на поведение ребенка со стороны всех взрослых родственников</a:t>
            </a:r>
          </a:p>
          <a:p>
            <a:r>
              <a:rPr lang="ru-RU" dirty="0"/>
              <a:t>Реакция, которая не зависит от вашего настроения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2 правило: железная дисциплина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295</TotalTime>
  <Words>492</Words>
  <Application>Microsoft Office PowerPoint</Application>
  <PresentationFormat>Экран (4:3)</PresentationFormat>
  <Paragraphs>118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Calibri</vt:lpstr>
      <vt:lpstr>Lucida Sans Unicode</vt:lpstr>
      <vt:lpstr>Verdana</vt:lpstr>
      <vt:lpstr>Wingdings 2</vt:lpstr>
      <vt:lpstr>Wingdings 3</vt:lpstr>
      <vt:lpstr>Открытая</vt:lpstr>
      <vt:lpstr>Гиперактинвый ребенок</vt:lpstr>
      <vt:lpstr>СДВГ   Синдром дефицита внимания с гиперактивностью  </vt:lpstr>
      <vt:lpstr>Презентация PowerPoint</vt:lpstr>
      <vt:lpstr>Какие жалобы обычно связаны с гиперактивностью: </vt:lpstr>
      <vt:lpstr>Отчего это происходит ? </vt:lpstr>
      <vt:lpstr>Как понять, что есть сбои в работе нервной системы: </vt:lpstr>
      <vt:lpstr>Презентация PowerPoint</vt:lpstr>
      <vt:lpstr>1 правило</vt:lpstr>
      <vt:lpstr>2 правило: железная дисциплина </vt:lpstr>
      <vt:lpstr>Что еще помогает: </vt:lpstr>
      <vt:lpstr>Давайте ребенку четкие инструкции</vt:lpstr>
      <vt:lpstr> 3 правило:  Воспитание саморегуляции и воли </vt:lpstr>
      <vt:lpstr>Усилие: </vt:lpstr>
      <vt:lpstr>Цель:</vt:lpstr>
      <vt:lpstr>Дополнительно:  правильная нейрокоррекция</vt:lpstr>
      <vt:lpstr>Примеры упражнений: </vt:lpstr>
      <vt:lpstr>Какие специалисты вам помогут: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 Куняшева</dc:creator>
  <cp:lastModifiedBy>Юлия Куняшева</cp:lastModifiedBy>
  <cp:revision>23</cp:revision>
  <dcterms:created xsi:type="dcterms:W3CDTF">2020-05-25T09:53:43Z</dcterms:created>
  <dcterms:modified xsi:type="dcterms:W3CDTF">2020-09-07T07:44:25Z</dcterms:modified>
</cp:coreProperties>
</file>