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66"/>
    <a:srgbClr val="800000"/>
    <a:srgbClr val="003300"/>
    <a:srgbClr val="FF3300"/>
    <a:srgbClr val="DBFF8D"/>
    <a:srgbClr val="E0B66A"/>
    <a:srgbClr val="F8E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CBDF1-641A-49F6-885C-ACEDF4A5DF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11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BB6FD-C418-4960-BDC4-FF7B7F747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68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92012-AEF6-4103-AAF0-EBB2AC4B5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86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74059-8F2F-4F4E-B75D-E26A2F250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04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49A20-CCDA-43EF-B054-DA8E8E3A7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28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F8193-AB13-438D-823A-02878921E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37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F9684-ADFF-4143-8171-A616D21B2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99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D36C6-06C1-4002-856E-89DADDFB4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27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77F7E-B6E9-4803-9FC9-4A4892BA3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54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59856-04D3-40A7-8B06-6C7745701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57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60B6-A773-43A8-ACBF-EA7B58A18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4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0D7FB82-8051-4199-9498-5C6D66DA1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E:\scienc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513" y="1773238"/>
            <a:ext cx="4752751" cy="352797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Прямоугольник 5"/>
          <p:cNvSpPr>
            <a:spLocks noChangeArrowheads="1"/>
          </p:cNvSpPr>
          <p:nvPr/>
        </p:nvSpPr>
        <p:spPr bwMode="auto">
          <a:xfrm>
            <a:off x="4932040" y="5517232"/>
            <a:ext cx="3783012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600" b="1" dirty="0">
              <a:solidFill>
                <a:srgbClr val="0B0B2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3" y="188640"/>
            <a:ext cx="8312980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000" b="1" i="1" dirty="0">
                <a:ln w="11430"/>
                <a:solidFill>
                  <a:srgbClr val="FF0066"/>
                </a:solidFill>
                <a:cs typeface="+mn-cs"/>
              </a:rPr>
              <a:t>Опыты в картинках</a:t>
            </a:r>
          </a:p>
          <a:p>
            <a:pPr algn="ctr">
              <a:defRPr/>
            </a:pPr>
            <a:endParaRPr lang="ru-RU" sz="28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285750" y="1380916"/>
            <a:ext cx="85725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667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Показать, что вода, находящаяся на большой глубине, испытывает большее давление, чем вода на поверхности.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2702" y="266459"/>
            <a:ext cx="2563651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Опыт №5.</a:t>
            </a:r>
          </a:p>
          <a:p>
            <a:pPr algn="ctr">
              <a:defRPr/>
            </a:pPr>
            <a:r>
              <a:rPr lang="ru-RU" sz="28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Напор воды.</a:t>
            </a:r>
            <a:endParaRPr lang="ru-RU" sz="28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297109" y="2467947"/>
            <a:ext cx="457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667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Материал: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наполненная водой пластмассовая бутылка с 3  отверстиями (одно под другим), скотч.   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Я сняла с бутылки скотч, который закрывал  отверстия. После этого мы открутили пробку. Дети наблюдали, как из отверстий вырываются струи воды.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- Какая струя самая мощная?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  Мы вместе сделали 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, что самая сильная нижняя струя, так как на неё давит большее количество воды.</a:t>
            </a:r>
          </a:p>
        </p:txBody>
      </p:sp>
      <p:pic>
        <p:nvPicPr>
          <p:cNvPr id="11269" name="Picture 2" descr="1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2492896"/>
            <a:ext cx="3148012" cy="37861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69863" y="712097"/>
            <a:ext cx="87153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2400" b="1" i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Показать детям, что изменив форму предмета, можно сделать так, что он будет вытеснять больше воды (т.е. плавать).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65766"/>
            <a:ext cx="727280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Опыт №6. </a:t>
            </a:r>
            <a:r>
              <a:rPr lang="ru-RU" sz="28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Игры с лодками.</a:t>
            </a:r>
            <a:endParaRPr lang="ru-RU" sz="28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pic>
        <p:nvPicPr>
          <p:cNvPr id="12293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1920825"/>
            <a:ext cx="3095485" cy="3937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3AA9CC-EFBB-4DFB-9A6A-2C346D63C737}"/>
              </a:ext>
            </a:extLst>
          </p:cNvPr>
          <p:cNvSpPr txBox="1"/>
          <p:nvPr/>
        </p:nvSpPr>
        <p:spPr>
          <a:xfrm>
            <a:off x="169863" y="1564243"/>
            <a:ext cx="5338240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Материал: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Два одинаковых стакана с одинаковым количеством воды, два одинаковых кусочка пластилина.</a:t>
            </a:r>
          </a:p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  Дети отмечают уровень воды в стаканах, бросают в первый стакан шарик из пластилина, отмечают новый уровень воды. Из такого же количества пластилина лепят лодочку с высокими бортами, опускают в воду, отмечают новый уровень воды. Почему уровень воды поднялся ещё выше? Лодка занимает больше места, чем шарик, поэтому она вытесняет больше воды.</a:t>
            </a:r>
          </a:p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Вывод: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чем больше воды вытесняется, тем с большей силой она давит обратно на предмет. Вода так сильно давит на лодку, что удерживает её на воде.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68274" y="260648"/>
            <a:ext cx="87153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2400" b="1" i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Показать, что лодки так хорошо держатся на поверхности воды, что в них можно перевозить тяжести. Количество груза зависит от формы и размера лодки.</a:t>
            </a:r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5292080" y="1787420"/>
            <a:ext cx="3591569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altLang="ru-RU" sz="2000" b="1" i="1" dirty="0">
                <a:latin typeface="Times New Roman" panose="02020603050405020304" pitchFamily="18" charset="0"/>
                <a:cs typeface="Times New Roman" pitchFamily="18" charset="0"/>
              </a:rPr>
              <a:t>Материал:</a:t>
            </a:r>
            <a:r>
              <a:rPr lang="ru-RU" altLang="ru-RU" sz="2000" dirty="0">
                <a:latin typeface="Times New Roman" panose="02020603050405020304" pitchFamily="18" charset="0"/>
                <a:cs typeface="Times New Roman" pitchFamily="18" charset="0"/>
              </a:rPr>
              <a:t> таз с водой, лодочки из разного материала, разной формы и размера.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Дети высказывали свои предположения: какая лодка будет лучше плавать. </a:t>
            </a:r>
            <a:endParaRPr lang="en-US" alt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Затем спускали их на воду, проводили загрузку лодок, постепенно увеличивая количество груза. </a:t>
            </a:r>
            <a:endParaRPr lang="en-US" alt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конце эксперимента подводили 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итог: 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верны ли их предположения.</a:t>
            </a:r>
          </a:p>
        </p:txBody>
      </p:sp>
      <p:pic>
        <p:nvPicPr>
          <p:cNvPr id="13316" name="Picture 2" descr="Reg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4547742" cy="43845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42937" y="620688"/>
            <a:ext cx="7858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Впереди лето, и я предлагаю вам продолжить эту работу и провести некоторые занимательные опыты с вашими детьми дома.</a:t>
            </a:r>
          </a:p>
        </p:txBody>
      </p:sp>
      <p:pic>
        <p:nvPicPr>
          <p:cNvPr id="14339" name="Picture 2" descr="F:\detsad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5688632" cy="4576614"/>
          </a:xfrm>
          <a:prstGeom prst="rect">
            <a:avLst/>
          </a:prstGeom>
          <a:solidFill>
            <a:srgbClr val="FFFFFF">
              <a:shade val="85000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321469" y="1196752"/>
            <a:ext cx="850106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Вы можете вместе с детьми вырастить кристаллы. Это совсем не сложно и займет всего несколько дней. Приготовьте перенасыщенный раствор соли (такой, в котором при добавлении новой порции соль не растворяется) и осторожно опустите тута проволоку с маленькой петелькой на конце. Через какое-то время на ней появятся кристаллы.</a:t>
            </a:r>
          </a:p>
          <a:p>
            <a:pPr marL="457200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Предложите ребенку написать секретное письмо невидимыми чернилами. Это можно сделать двумя способами. Обмокнуть кисть в молоко и написать письмо на белой бумаге, дать высохнуть. Прочесть такое письмо можно прогладив утюгом или подержав над паром. А второй способ – написать письмо лимонным соком. Чтобы прочесть его надо растворить в воде несколько капель аптечного йода и слегка смочить текст этим раствором.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142875" y="504825"/>
            <a:ext cx="48609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457200" algn="just" eaLnBrk="1" hangingPunct="1">
              <a:spcBef>
                <a:spcPct val="0"/>
              </a:spcBef>
              <a:buFont typeface="+mj-lt"/>
              <a:buAutoNum type="arabicPeriod" startAt="3"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Я уверена, что ваш ребенок с удовольствием сделает вместе с вами кораблики из кусочков льда. Для этого в пластиковом стаканчике закрепите соломинку-мачту и налейте немного воды. Затем поставьте стаканчик в морозильную камеру. Когда вода превратиться в лед, достаньте его из стаканчика. Из бумаги сделайте парус.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142875" y="3861048"/>
            <a:ext cx="88582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457200" algn="just" eaLnBrk="1" hangingPunct="1">
              <a:spcBef>
                <a:spcPct val="0"/>
              </a:spcBef>
              <a:buFont typeface="+mj-lt"/>
              <a:buAutoNum type="arabicPeriod" startAt="4"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Вашему ребенку будет интересно искать сокровища в куске льда. Для клада вам понадобятся различные мелкие предметы: камушки, бусинки, ракушки и т. д. Чтобы предметы были равномерно распределены в куске льда, замораживать их надо слоями, используя для каждого слоя воду разного цвета. Извлекать сокровища ваш ребенок может при помощи теплой воды, молоточка, соли.</a:t>
            </a:r>
          </a:p>
          <a:p>
            <a:pPr marL="457200" indent="457200" algn="just" eaLnBrk="1" hangingPunct="1">
              <a:spcBef>
                <a:spcPct val="0"/>
              </a:spcBef>
              <a:buFont typeface="+mj-lt"/>
              <a:buAutoNum type="arabicPeriod" startAt="4"/>
            </a:pP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2" descr="игры с водой для де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3" y="500063"/>
            <a:ext cx="3462659" cy="2712913"/>
          </a:xfrm>
          <a:prstGeom prst="rect">
            <a:avLst/>
          </a:prstGeom>
          <a:solidFill>
            <a:srgbClr val="FFFFFF">
              <a:shade val="85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500063" y="3643313"/>
            <a:ext cx="79295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457200"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надеюсь, что предложенные опыты помогут развить познавательный интерес вашего ребенка и доставят радость всей вашей семье. </a:t>
            </a:r>
            <a:endParaRPr lang="en-US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Желаю успеха</a:t>
            </a:r>
            <a:r>
              <a:rPr lang="en-US" alt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alt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2" name="Picture 2" descr="летние подел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285750"/>
            <a:ext cx="648072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57188" y="642938"/>
            <a:ext cx="828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Окружающий мир - бездонный кладезь загадок, тайн, интересных открытий. И в любой своей деятельности- игре, обучении - ребёнок стремится познать новое. Важно не пропустить момент заинтересованности ребёнка тем или иным явлением, не дать угаснуть естественной любознательности. Поэтому, чем раньше начать развивать у детей интерес к познавательной деятельности, тем лучше.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85750" y="3643313"/>
            <a:ext cx="4862314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457200" algn="just">
              <a:spcBef>
                <a:spcPts val="0"/>
              </a:spcBef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элементов познавательной деятельности, как известно, является проведение экспериментальных действий (игры-экспериментирования). </a:t>
            </a:r>
          </a:p>
          <a:p>
            <a:pPr>
              <a:spcBef>
                <a:spcPct val="50000"/>
              </a:spcBef>
              <a:defRPr/>
            </a:pPr>
            <a:endParaRPr lang="ru-RU" sz="2400" dirty="0">
              <a:cs typeface="+mn-cs"/>
            </a:endParaRPr>
          </a:p>
        </p:txBody>
      </p:sp>
      <p:pic>
        <p:nvPicPr>
          <p:cNvPr id="3076" name="Picture 7" descr="E:\j02320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25" y="3571875"/>
            <a:ext cx="3043238" cy="257175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95288" y="404813"/>
            <a:ext cx="84248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Экспериментальная деятельность вызывает огромный интерес у детей. Опыты - словно фокусы. Только загадка фокуса так и остаётся неразгаданной, а вот всё, что получается в результате опытов, можно объяснить и понять.</a:t>
            </a:r>
          </a:p>
        </p:txBody>
      </p:sp>
      <p:pic>
        <p:nvPicPr>
          <p:cNvPr id="4099" name="Picture 3" descr="E:\ch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7506" y="2290983"/>
            <a:ext cx="3048000" cy="3816424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357188" y="2286000"/>
            <a:ext cx="5286375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Опыты помогают развивать мышление, логику, творчество ребёнка, позволяет наглядно показать связи между живым и неживым в природе. Исследования предоставляют ребёнку возможность самому найти ответы на вопросы «Как?» и «Почему?». Как показала практика, знания, полученные во время проведения опытов, запоминаются надолго.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287338" y="1276350"/>
            <a:ext cx="82867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ru-RU" sz="2400" b="1" i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Понять, что вода принимает форму того сосуда, в который её налили. Вода свободно растекается по ровной поверхности (т.е. не имеет формы), при наклоне - течёт вниз по наклонной плоскости.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44624"/>
            <a:ext cx="9144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solidFill>
                  <a:srgbClr val="FF0066"/>
                </a:solidFill>
                <a:cs typeface="+mn-cs"/>
              </a:rPr>
              <a:t>Опыт № 1. </a:t>
            </a:r>
          </a:p>
          <a:p>
            <a:pPr algn="ctr">
              <a:defRPr/>
            </a:pPr>
            <a:r>
              <a:rPr lang="ru-RU" sz="2800" b="1" dirty="0">
                <a:ln w="11430"/>
                <a:solidFill>
                  <a:srgbClr val="FF0066"/>
                </a:solidFill>
                <a:cs typeface="+mn-cs"/>
              </a:rPr>
              <a:t>Вода течет, меняет форму</a:t>
            </a:r>
          </a:p>
        </p:txBody>
      </p:sp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5364088" y="2821022"/>
            <a:ext cx="342265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Материал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: вода, емкости, доска.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Дети наливают воду в ёмкости разной формы. Наливают воду на доску, наклоняют её. Вместе с детьми мы делаем 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, что вода меняет форму, для того, чтобы вода текла, нужен перепад высот.</a:t>
            </a:r>
          </a:p>
        </p:txBody>
      </p:sp>
      <p:pic>
        <p:nvPicPr>
          <p:cNvPr id="5125" name="Picture 2" descr="53965959_vODA_TALAY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127" y="2564904"/>
            <a:ext cx="4935144" cy="3682474"/>
          </a:xfrm>
          <a:prstGeom prst="rect">
            <a:avLst/>
          </a:prstGeom>
          <a:solidFill>
            <a:srgbClr val="FFFFFF">
              <a:shade val="85000"/>
            </a:srgbClr>
          </a:solidFill>
          <a:ln w="38100">
            <a:solidFill>
              <a:srgbClr val="66FF33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85750" y="788572"/>
            <a:ext cx="846271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2400" b="1" i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: Показать детям, что вода меняет форму, но сохраняет объем.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1" descr="1227711312CM942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123857"/>
            <a:ext cx="4592510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38100">
            <a:solidFill>
              <a:srgbClr val="66FF33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1C2833-4261-419E-8AAE-A61846681E43}"/>
              </a:ext>
            </a:extLst>
          </p:cNvPr>
          <p:cNvSpPr txBox="1"/>
          <p:nvPr/>
        </p:nvSpPr>
        <p:spPr>
          <a:xfrm>
            <a:off x="5310539" y="2401143"/>
            <a:ext cx="345638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Материал: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мерная кружка, сосуды разной формы.</a:t>
            </a:r>
          </a:p>
          <a:p>
            <a:pPr indent="457200" algn="just"/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Дети наливают в сосуды разной формы одинаковое количество воды. По очереди выливают воду в мерный стакан. </a:t>
            </a:r>
          </a:p>
          <a:p>
            <a:pPr indent="457200" algn="just"/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вода меняет форму, но сохраняет объём.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7715304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solidFill>
                  <a:srgbClr val="FF0066"/>
                </a:solidFill>
                <a:latin typeface="Arial" pitchFamily="34" charset="0"/>
                <a:ea typeface="Times New Roman" pitchFamily="18" charset="0"/>
                <a:cs typeface="+mn-cs"/>
              </a:rPr>
              <a:t>Опыт №2.</a:t>
            </a:r>
            <a:r>
              <a:rPr lang="ru-RU" sz="2800" b="1" dirty="0">
                <a:ln w="11430"/>
                <a:solidFill>
                  <a:srgbClr val="FF0066"/>
                </a:solidFill>
                <a:latin typeface="Arial" pitchFamily="34" charset="0"/>
                <a:ea typeface="Times New Roman" pitchFamily="18" charset="0"/>
                <a:cs typeface="+mn-cs"/>
              </a:rPr>
              <a:t>    </a:t>
            </a:r>
          </a:p>
          <a:p>
            <a:pPr algn="ctr">
              <a:defRPr/>
            </a:pPr>
            <a:r>
              <a:rPr lang="ru-RU" sz="2800" b="1" dirty="0">
                <a:ln w="11430"/>
                <a:solidFill>
                  <a:srgbClr val="FF0066"/>
                </a:solidFill>
                <a:latin typeface="Arial" pitchFamily="34" charset="0"/>
                <a:ea typeface="Times New Roman" pitchFamily="18" charset="0"/>
                <a:cs typeface="+mn-cs"/>
              </a:rPr>
              <a:t>Откуда берётся вода?</a:t>
            </a:r>
            <a:endParaRPr lang="ru-RU" sz="2800" b="1" dirty="0">
              <a:ln w="11430"/>
              <a:solidFill>
                <a:srgbClr val="FF0066"/>
              </a:solidFill>
              <a:cs typeface="+mn-cs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395536" y="1291508"/>
            <a:ext cx="8424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2000" dirty="0">
                <a:latin typeface="Times New Roman" panose="02020603050405020304" pitchFamily="18" charset="0"/>
                <a:cs typeface="Times New Roman" pitchFamily="18" charset="0"/>
              </a:rPr>
              <a:t>Познакомить детей с процессом конденсации.</a:t>
            </a:r>
          </a:p>
        </p:txBody>
      </p:sp>
      <p:pic>
        <p:nvPicPr>
          <p:cNvPr id="7172" name="Picture 4" descr="C:\Users\Мила\Pictures\4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67536" y="1916832"/>
            <a:ext cx="3792626" cy="4320791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D7EFFB-CE36-4F6A-AE51-67E7C356FE2F}"/>
              </a:ext>
            </a:extLst>
          </p:cNvPr>
          <p:cNvSpPr txBox="1"/>
          <p:nvPr/>
        </p:nvSpPr>
        <p:spPr>
          <a:xfrm>
            <a:off x="398781" y="1867384"/>
            <a:ext cx="406018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Материал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: ёмкость с горячей водой, зеркало.</a:t>
            </a:r>
          </a:p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Я подержала охлажденное зеркало над паром. Мы рассмотрели капельки воды, которые появились на нём. </a:t>
            </a:r>
          </a:p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Откуда взялась эта вода? </a:t>
            </a:r>
          </a:p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Это пар осел на зеркале и охладился, превратившись в воду. Тоже повторили, но с тёплым зеркалом – капель воды очень мало.</a:t>
            </a:r>
          </a:p>
          <a:p>
            <a:pPr indent="457200"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alt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процесс превращения пара в воду происходит при охлаждении пара.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621059" y="2060848"/>
            <a:ext cx="377234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Материал: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банка с плотной крышкой, наполненная льдом.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Почему на стенках банки появились капельки воды? Капельки воды образовались, потому что воздух рядом с ней охладился. Пар, находящийся в воздухе, при охлаждении превратился  в воду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тот же.</a:t>
            </a:r>
          </a:p>
        </p:txBody>
      </p:sp>
      <p:pic>
        <p:nvPicPr>
          <p:cNvPr id="8195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404" t="5260" r="13405" b="8191"/>
          <a:stretch>
            <a:fillRect/>
          </a:stretch>
        </p:blipFill>
        <p:spPr bwMode="auto">
          <a:xfrm>
            <a:off x="4787900" y="1485900"/>
            <a:ext cx="3700463" cy="4879975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357188" y="500063"/>
            <a:ext cx="80724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2400" b="1" i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та же.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79512" y="2204864"/>
            <a:ext cx="507206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Материал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: три одинаковые ёмкости с одинаковым количеством воды.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  Дети наливают одинаковое количество воды в ёмкости, делают отметку уровня и помещают в разные условия: на батарею, около окна и в прохладное место (тумба).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Дети наблюдают за процессом испарения воды, фиксируют в дневнике наблюдений.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alt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вода быстрее испаряется в тепле (у батареи), потом около окна (ветер – сквозняк), в последнюю очередь в тумбе (там прохладно, нет сквозняка).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26186" y="185647"/>
            <a:ext cx="3967433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>
                  <a:solidFill>
                    <a:srgbClr val="FF0066"/>
                  </a:solidFill>
                </a:ln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Опыт №3. </a:t>
            </a:r>
          </a:p>
          <a:p>
            <a:pPr algn="ctr">
              <a:defRPr/>
            </a:pPr>
            <a:r>
              <a:rPr lang="ru-RU" sz="2800" b="1" dirty="0">
                <a:ln w="11430">
                  <a:solidFill>
                    <a:srgbClr val="FF0066"/>
                  </a:solidFill>
                </a:ln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Куда исчезает вода?</a:t>
            </a:r>
            <a:endParaRPr lang="ru-RU" sz="2800" b="1" dirty="0">
              <a:ln w="11430">
                <a:solidFill>
                  <a:srgbClr val="FF0066"/>
                </a:solidFill>
              </a:ln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9220" name="Picture 2" descr="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2575" y="2150962"/>
            <a:ext cx="3357562" cy="37856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E3ACC9-750F-471E-B61D-9C6C6A0B3DB2}"/>
              </a:ext>
            </a:extLst>
          </p:cNvPr>
          <p:cNvSpPr txBox="1"/>
          <p:nvPr/>
        </p:nvSpPr>
        <p:spPr>
          <a:xfrm>
            <a:off x="304639" y="1262865"/>
            <a:ext cx="85347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Выявить процесс испарения воды, зависимость скорости испарения от условий (температура воздуха, наличие ветра).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5292725" y="2331214"/>
            <a:ext cx="363696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Материал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: бутылка с пробкой.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Дети налили полную бутылку воды, закрыли её пробкой и вынесли на мороз. После полного замерзания воды, мы увидели, что стекло лопнуло, потому что изменился объем воды при замерзании.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14290"/>
            <a:ext cx="7694350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Опыт №4. </a:t>
            </a:r>
          </a:p>
          <a:p>
            <a:pPr algn="ctr">
              <a:defRPr/>
            </a:pPr>
            <a:r>
              <a:rPr lang="ru-RU" sz="28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Изменение объема воды при замерзании.</a:t>
            </a:r>
            <a:endParaRPr lang="ru-RU" sz="28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pic>
        <p:nvPicPr>
          <p:cNvPr id="10244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8854" y="2204864"/>
            <a:ext cx="3927351" cy="38431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01C5FF-D790-4EBC-AE7C-1F27E8B0A105}"/>
              </a:ext>
            </a:extLst>
          </p:cNvPr>
          <p:cNvSpPr txBox="1"/>
          <p:nvPr/>
        </p:nvSpPr>
        <p:spPr>
          <a:xfrm>
            <a:off x="683568" y="1341298"/>
            <a:ext cx="78680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Выявить изменение объёма воды при замерзании.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978</TotalTime>
  <Words>1234</Words>
  <Application>Microsoft Office PowerPoint</Application>
  <PresentationFormat>Экран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 Куняшева</dc:creator>
  <cp:lastModifiedBy>Юлия Куняшева</cp:lastModifiedBy>
  <cp:revision>72</cp:revision>
  <dcterms:created xsi:type="dcterms:W3CDTF">2009-08-10T10:21:18Z</dcterms:created>
  <dcterms:modified xsi:type="dcterms:W3CDTF">2021-03-09T15:21:55Z</dcterms:modified>
</cp:coreProperties>
</file>